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Montserrat"/>
      <p:regular r:id="rId36"/>
      <p:bold r:id="rId37"/>
      <p:italic r:id="rId38"/>
      <p:boldItalic r:id="rId39"/>
    </p:embeddedFont>
    <p:embeddedFont>
      <p:font typeface="Montserrat Medium"/>
      <p:regular r:id="rId40"/>
      <p:bold r:id="rId41"/>
      <p:italic r:id="rId42"/>
      <p:boldItalic r:id="rId43"/>
    </p:embeddedFont>
    <p:embeddedFont>
      <p:font typeface="Montserrat ExtraBold"/>
      <p:bold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Medium-regular.fntdata"/><Relationship Id="rId20" Type="http://schemas.openxmlformats.org/officeDocument/2006/relationships/slide" Target="slides/slide15.xml"/><Relationship Id="rId42" Type="http://schemas.openxmlformats.org/officeDocument/2006/relationships/font" Target="fonts/MontserratMedium-italic.fntdata"/><Relationship Id="rId41" Type="http://schemas.openxmlformats.org/officeDocument/2006/relationships/font" Target="fonts/MontserratMedium-bold.fntdata"/><Relationship Id="rId22" Type="http://schemas.openxmlformats.org/officeDocument/2006/relationships/slide" Target="slides/slide17.xml"/><Relationship Id="rId44" Type="http://schemas.openxmlformats.org/officeDocument/2006/relationships/font" Target="fonts/MontserratExtraBold-bold.fntdata"/><Relationship Id="rId21" Type="http://schemas.openxmlformats.org/officeDocument/2006/relationships/slide" Target="slides/slide16.xml"/><Relationship Id="rId43" Type="http://schemas.openxmlformats.org/officeDocument/2006/relationships/font" Target="fonts/MontserratMedium-bold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MontserratExtra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Montserrat-bold.fntdata"/><Relationship Id="rId14" Type="http://schemas.openxmlformats.org/officeDocument/2006/relationships/slide" Target="slides/slide9.xml"/><Relationship Id="rId36" Type="http://schemas.openxmlformats.org/officeDocument/2006/relationships/font" Target="fonts/Montserrat-regular.fntdata"/><Relationship Id="rId17" Type="http://schemas.openxmlformats.org/officeDocument/2006/relationships/slide" Target="slides/slide12.xml"/><Relationship Id="rId39" Type="http://schemas.openxmlformats.org/officeDocument/2006/relationships/font" Target="fonts/Montserrat-boldItalic.fntdata"/><Relationship Id="rId16" Type="http://schemas.openxmlformats.org/officeDocument/2006/relationships/slide" Target="slides/slide11.xml"/><Relationship Id="rId38" Type="http://schemas.openxmlformats.org/officeDocument/2006/relationships/font" Target="fonts/Montserrat-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f550a9ed0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f550a9ed0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f51702416f_1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f51702416f_1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51702416f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f51702416f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51702416f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51702416f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f51702416f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f51702416f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550a9ed0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f550a9ed0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550a9ed0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f550a9ed0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550a9ed0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550a9ed0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51702416f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51702416f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1702416f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51702416f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7ecf3a11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f7ecf3a11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f51702416f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f51702416f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821653a7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821653a7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821653a7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821653a7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1702416f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1702416f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52aeaa6a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f52aeaa6a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1702416f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f51702416f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51702416f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51702416f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51702416f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f51702416f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f51702416f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f51702416f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f51702416f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f51702416f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7ecf3a11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7ecf3a11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f7ecf3a11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f7ecf3a11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7ecf3a11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7ecf3a11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f7ecf3a11b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f7ecf3a11b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49577aa1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49577aa1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5481a0e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5481a0e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49577aa1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f49577aa1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550a9ed04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550a9ed0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id"/>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2" title="PLAKAT.png"/>
          <p:cNvPicPr preferRelativeResize="0"/>
          <p:nvPr/>
        </p:nvPicPr>
        <p:blipFill>
          <a:blip r:embed="rId3">
            <a:alphaModFix/>
          </a:blip>
          <a:stretch>
            <a:fillRect/>
          </a:stretch>
        </p:blipFill>
        <p:spPr>
          <a:xfrm>
            <a:off x="2288401" y="559325"/>
            <a:ext cx="3774150" cy="4539051"/>
          </a:xfrm>
          <a:prstGeom prst="rect">
            <a:avLst/>
          </a:prstGeom>
          <a:noFill/>
          <a:ln>
            <a:noFill/>
          </a:ln>
        </p:spPr>
      </p:pic>
      <p:sp>
        <p:nvSpPr>
          <p:cNvPr id="117" name="Google Shape;117;p22"/>
          <p:cNvSpPr txBox="1"/>
          <p:nvPr/>
        </p:nvSpPr>
        <p:spPr>
          <a:xfrm>
            <a:off x="5875175" y="4060175"/>
            <a:ext cx="20061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PLAKAT</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12 x 20 x 4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p23"/>
          <p:cNvSpPr txBox="1"/>
          <p:nvPr/>
        </p:nvSpPr>
        <p:spPr>
          <a:xfrm>
            <a:off x="1115850" y="2192650"/>
            <a:ext cx="6912300" cy="6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id" sz="2800">
                <a:solidFill>
                  <a:srgbClr val="7AD0F5"/>
                </a:solidFill>
                <a:latin typeface="Montserrat ExtraBold"/>
                <a:ea typeface="Montserrat ExtraBold"/>
                <a:cs typeface="Montserrat ExtraBold"/>
                <a:sym typeface="Montserrat ExtraBold"/>
              </a:rPr>
              <a:t>3D PREVIEW</a:t>
            </a:r>
            <a:endParaRPr sz="2800">
              <a:solidFill>
                <a:srgbClr val="7AD0F5"/>
              </a:solidFill>
              <a:latin typeface="Montserrat ExtraBold"/>
              <a:ea typeface="Montserrat ExtraBold"/>
              <a:cs typeface="Montserrat ExtraBold"/>
              <a:sym typeface="Montserrat ExtraBold"/>
            </a:endParaRPr>
          </a:p>
        </p:txBody>
      </p:sp>
      <p:sp>
        <p:nvSpPr>
          <p:cNvPr id="123" name="Google Shape;123;p23"/>
          <p:cNvSpPr/>
          <p:nvPr/>
        </p:nvSpPr>
        <p:spPr>
          <a:xfrm>
            <a:off x="2850875" y="2800750"/>
            <a:ext cx="3432600" cy="525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highlight>
                <a:srgbClr val="FF0000"/>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 (KEYNOTE SPEECH)</a:t>
            </a:r>
            <a:endParaRPr b="1" sz="1000">
              <a:solidFill>
                <a:srgbClr val="1C4587"/>
              </a:solidFill>
              <a:latin typeface="Montserrat"/>
              <a:ea typeface="Montserrat"/>
              <a:cs typeface="Montserrat"/>
              <a:sym typeface="Montserrat"/>
            </a:endParaRPr>
          </a:p>
        </p:txBody>
      </p:sp>
      <p:pic>
        <p:nvPicPr>
          <p:cNvPr id="129" name="Google Shape;129;p24" title="IPFS2026 Stage Balai Kartini 1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30" name="Google Shape;130;p24"/>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a:t>
            </a:r>
            <a:r>
              <a:rPr b="1" lang="id" sz="1000">
                <a:solidFill>
                  <a:srgbClr val="1C4587"/>
                </a:solidFill>
                <a:latin typeface="Montserrat"/>
                <a:ea typeface="Montserrat"/>
                <a:cs typeface="Montserrat"/>
                <a:sym typeface="Montserrat"/>
              </a:rPr>
              <a:t> (KEYNOTE SPEECH)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36" name="Google Shape;136;p25" title="IPFS2026 Stage Balai Kartini 1 3.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37" name="Google Shape;137;p25"/>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6"/>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a:t>
            </a:r>
            <a:r>
              <a:rPr b="1" lang="id" sz="1000">
                <a:solidFill>
                  <a:srgbClr val="1C4587"/>
                </a:solidFill>
                <a:latin typeface="Montserrat"/>
                <a:ea typeface="Montserrat"/>
                <a:cs typeface="Montserrat"/>
                <a:sym typeface="Montserrat"/>
              </a:rPr>
              <a:t> (KEYNOTE SPEECH)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43" name="Google Shape;143;p26" title="IPFS2026 Stage Balai Kartini 1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44" name="Google Shape;144;p26"/>
          <p:cNvSpPr txBox="1"/>
          <p:nvPr/>
        </p:nvSpPr>
        <p:spPr>
          <a:xfrm>
            <a:off x="5210373" y="4456150"/>
            <a:ext cx="1071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LED SCREEN</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1000 x 400 cm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45" name="Google Shape;145;p26"/>
          <p:cNvSpPr txBox="1"/>
          <p:nvPr/>
        </p:nvSpPr>
        <p:spPr>
          <a:xfrm>
            <a:off x="3862650" y="4456150"/>
            <a:ext cx="1233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STAGE LEVEL</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1560 x 488 x 60 cm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46" name="Google Shape;146;p26"/>
          <p:cNvSpPr txBox="1"/>
          <p:nvPr/>
        </p:nvSpPr>
        <p:spPr>
          <a:xfrm>
            <a:off x="6281376" y="4456150"/>
            <a:ext cx="1431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WING BACKDROP</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280 x 400 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47" name="Google Shape;147;p26"/>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7"/>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 (TALKSHOW)</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53" name="Google Shape;153;p27" title="IPFS2026 Stage Balai Kartini 2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54" name="Google Shape;154;p27"/>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8"/>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a:t>
            </a:r>
            <a:r>
              <a:rPr b="1" lang="id" sz="1000">
                <a:solidFill>
                  <a:srgbClr val="1C4587"/>
                </a:solidFill>
                <a:latin typeface="Montserrat"/>
                <a:ea typeface="Montserrat"/>
                <a:cs typeface="Montserrat"/>
                <a:sym typeface="Montserrat"/>
              </a:rPr>
              <a:t> (TALKSHOW)</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60" name="Google Shape;160;p28" title="IPFS2026 Stage Balai Kartini 2 3.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61" name="Google Shape;161;p28"/>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9"/>
          <p:cNvSpPr txBox="1"/>
          <p:nvPr/>
        </p:nvSpPr>
        <p:spPr>
          <a:xfrm>
            <a:off x="1190646"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MAIN STAGE</a:t>
            </a:r>
            <a:r>
              <a:rPr b="1" lang="id" sz="1000">
                <a:solidFill>
                  <a:srgbClr val="1C4587"/>
                </a:solidFill>
                <a:latin typeface="Montserrat"/>
                <a:ea typeface="Montserrat"/>
                <a:cs typeface="Montserrat"/>
                <a:sym typeface="Montserrat"/>
              </a:rPr>
              <a:t> (TALKSHOW)</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67" name="Google Shape;167;p29" title="IPFS2026 Stage Balai Kartini 2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68" name="Google Shape;168;p29"/>
          <p:cNvSpPr txBox="1"/>
          <p:nvPr/>
        </p:nvSpPr>
        <p:spPr>
          <a:xfrm>
            <a:off x="5210373" y="4456150"/>
            <a:ext cx="1071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LED SCREEN</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1000 x 400 cm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69" name="Google Shape;169;p29"/>
          <p:cNvSpPr txBox="1"/>
          <p:nvPr/>
        </p:nvSpPr>
        <p:spPr>
          <a:xfrm>
            <a:off x="3862650" y="4456150"/>
            <a:ext cx="1233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STAGE LEVEL</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1560 x 488 x 60 cm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70" name="Google Shape;170;p29"/>
          <p:cNvSpPr txBox="1"/>
          <p:nvPr/>
        </p:nvSpPr>
        <p:spPr>
          <a:xfrm>
            <a:off x="6281376" y="4456150"/>
            <a:ext cx="1431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800">
                <a:solidFill>
                  <a:srgbClr val="1C4587"/>
                </a:solidFill>
                <a:latin typeface="Montserrat"/>
                <a:ea typeface="Montserrat"/>
                <a:cs typeface="Montserrat"/>
                <a:sym typeface="Montserrat"/>
              </a:rPr>
              <a:t>WING BACKDROP</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800">
                <a:solidFill>
                  <a:srgbClr val="1C4587"/>
                </a:solidFill>
                <a:latin typeface="Montserrat"/>
                <a:ea typeface="Montserrat"/>
                <a:cs typeface="Montserrat"/>
                <a:sym typeface="Montserrat"/>
              </a:rPr>
              <a:t>280 x 400 m</a:t>
            </a:r>
            <a:endParaRPr b="1" sz="8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800">
              <a:solidFill>
                <a:srgbClr val="1C4587"/>
              </a:solidFill>
              <a:latin typeface="Montserrat"/>
              <a:ea typeface="Montserrat"/>
              <a:cs typeface="Montserrat"/>
              <a:sym typeface="Montserrat"/>
            </a:endParaRPr>
          </a:p>
        </p:txBody>
      </p:sp>
      <p:sp>
        <p:nvSpPr>
          <p:cNvPr id="171" name="Google Shape;171;p29"/>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BALLROOM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0" title="IPFS2026 Foyer Balai Kartini 1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77" name="Google Shape;177;p30"/>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LOUNGE DANA ROTE </a:t>
            </a:r>
            <a:endParaRPr b="1">
              <a:solidFill>
                <a:srgbClr val="1C4587"/>
              </a:solidFill>
              <a:latin typeface="Montserrat"/>
              <a:ea typeface="Montserrat"/>
              <a:cs typeface="Montserrat"/>
              <a:sym typeface="Montserrat"/>
            </a:endParaRPr>
          </a:p>
        </p:txBody>
      </p:sp>
      <p:sp>
        <p:nvSpPr>
          <p:cNvPr id="178" name="Google Shape;178;p30"/>
          <p:cNvSpPr txBox="1"/>
          <p:nvPr/>
        </p:nvSpPr>
        <p:spPr>
          <a:xfrm>
            <a:off x="1181137"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GIANT FLOORPLAN &amp; SPONSOR WALL</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488 x 305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1" title="IPFS2026 Foyer Balai Kartini 1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84" name="Google Shape;184;p31"/>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LOUNGE DANA ROTE </a:t>
            </a:r>
            <a:endParaRPr b="1">
              <a:solidFill>
                <a:srgbClr val="1C4587"/>
              </a:solidFill>
              <a:latin typeface="Montserrat"/>
              <a:ea typeface="Montserrat"/>
              <a:cs typeface="Montserrat"/>
              <a:sym typeface="Montserrat"/>
            </a:endParaRPr>
          </a:p>
        </p:txBody>
      </p:sp>
      <p:sp>
        <p:nvSpPr>
          <p:cNvPr id="185" name="Google Shape;185;p31"/>
          <p:cNvSpPr txBox="1"/>
          <p:nvPr/>
        </p:nvSpPr>
        <p:spPr>
          <a:xfrm>
            <a:off x="1190651"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PHOTOWALL</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488 x 305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1115850" y="2192650"/>
            <a:ext cx="6912300" cy="6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id" sz="2800">
                <a:solidFill>
                  <a:srgbClr val="7AD0F5"/>
                </a:solidFill>
                <a:latin typeface="Montserrat ExtraBold"/>
                <a:ea typeface="Montserrat ExtraBold"/>
                <a:cs typeface="Montserrat ExtraBold"/>
                <a:sym typeface="Montserrat ExtraBold"/>
              </a:rPr>
              <a:t>COLLATERALS DESIGN</a:t>
            </a:r>
            <a:endParaRPr sz="2800">
              <a:solidFill>
                <a:srgbClr val="7AD0F5"/>
              </a:solidFill>
              <a:latin typeface="Montserrat ExtraBold"/>
              <a:ea typeface="Montserrat ExtraBold"/>
              <a:cs typeface="Montserrat ExtraBold"/>
              <a:sym typeface="Montserrat ExtraBold"/>
            </a:endParaRPr>
          </a:p>
        </p:txBody>
      </p:sp>
      <p:sp>
        <p:nvSpPr>
          <p:cNvPr id="59" name="Google Shape;59;p14"/>
          <p:cNvSpPr/>
          <p:nvPr/>
        </p:nvSpPr>
        <p:spPr>
          <a:xfrm>
            <a:off x="2850875" y="2800750"/>
            <a:ext cx="3432600" cy="525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highlight>
                <a:srgbClr val="FF0000"/>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nvSpPr>
        <p:spPr>
          <a:xfrm>
            <a:off x="301601" y="9155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PHOTOWALL</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488 x 305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91" name="Google Shape;191;p32" title="PHOTOWALL.png"/>
          <p:cNvPicPr preferRelativeResize="0"/>
          <p:nvPr/>
        </p:nvPicPr>
        <p:blipFill rotWithShape="1">
          <a:blip r:embed="rId3">
            <a:alphaModFix/>
          </a:blip>
          <a:srcRect b="0" l="739" r="729" t="0"/>
          <a:stretch/>
        </p:blipFill>
        <p:spPr>
          <a:xfrm>
            <a:off x="223475" y="1358575"/>
            <a:ext cx="8585400" cy="2859175"/>
          </a:xfrm>
          <a:prstGeom prst="rect">
            <a:avLst/>
          </a:prstGeom>
          <a:noFill/>
          <a:ln>
            <a:noFill/>
          </a:ln>
        </p:spPr>
      </p:pic>
      <p:sp>
        <p:nvSpPr>
          <p:cNvPr id="192" name="Google Shape;192;p32"/>
          <p:cNvSpPr txBox="1"/>
          <p:nvPr/>
        </p:nvSpPr>
        <p:spPr>
          <a:xfrm>
            <a:off x="287238" y="4041700"/>
            <a:ext cx="1144200" cy="28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700">
                <a:solidFill>
                  <a:srgbClr val="1C4587"/>
                </a:solidFill>
                <a:latin typeface="Montserrat"/>
                <a:ea typeface="Montserrat"/>
                <a:cs typeface="Montserrat"/>
                <a:sym typeface="Montserrat"/>
              </a:rPr>
              <a:t>DESIGN ALT. 1</a:t>
            </a:r>
            <a:endParaRPr b="1" sz="7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700">
              <a:solidFill>
                <a:srgbClr val="1C4587"/>
              </a:solidFill>
              <a:latin typeface="Montserrat"/>
              <a:ea typeface="Montserrat"/>
              <a:cs typeface="Montserrat"/>
              <a:sym typeface="Montserrat"/>
            </a:endParaRPr>
          </a:p>
        </p:txBody>
      </p:sp>
      <p:sp>
        <p:nvSpPr>
          <p:cNvPr id="193" name="Google Shape;193;p32"/>
          <p:cNvSpPr txBox="1"/>
          <p:nvPr/>
        </p:nvSpPr>
        <p:spPr>
          <a:xfrm>
            <a:off x="4538499" y="4041700"/>
            <a:ext cx="1024500" cy="34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700">
                <a:solidFill>
                  <a:srgbClr val="1C4587"/>
                </a:solidFill>
                <a:latin typeface="Montserrat"/>
                <a:ea typeface="Montserrat"/>
                <a:cs typeface="Montserrat"/>
                <a:sym typeface="Montserrat"/>
              </a:rPr>
              <a:t>DESIGN </a:t>
            </a:r>
            <a:r>
              <a:rPr b="1" lang="id" sz="700">
                <a:solidFill>
                  <a:srgbClr val="1C4587"/>
                </a:solidFill>
                <a:latin typeface="Montserrat"/>
                <a:ea typeface="Montserrat"/>
                <a:cs typeface="Montserrat"/>
                <a:sym typeface="Montserrat"/>
              </a:rPr>
              <a:t>ALT. 2</a:t>
            </a:r>
            <a:endParaRPr b="1" sz="7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700">
              <a:solidFill>
                <a:srgbClr val="1C4587"/>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33" title="IPFS2026 Press Conference 1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199" name="Google Shape;199;p33"/>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MARORE ROOM</a:t>
            </a:r>
            <a:endParaRPr b="1">
              <a:solidFill>
                <a:srgbClr val="1C4587"/>
              </a:solidFill>
              <a:latin typeface="Montserrat"/>
              <a:ea typeface="Montserrat"/>
              <a:cs typeface="Montserrat"/>
              <a:sym typeface="Montserrat"/>
            </a:endParaRPr>
          </a:p>
        </p:txBody>
      </p:sp>
      <p:sp>
        <p:nvSpPr>
          <p:cNvPr id="200" name="Google Shape;200;p33"/>
          <p:cNvSpPr txBox="1"/>
          <p:nvPr/>
        </p:nvSpPr>
        <p:spPr>
          <a:xfrm>
            <a:off x="1190651"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PRESS CONFERENCE BACKDROP</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488 x 244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34" title="IPFS2026 Press Conference 1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06" name="Google Shape;206;p34"/>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MARORE ROOM</a:t>
            </a:r>
            <a:endParaRPr b="1">
              <a:solidFill>
                <a:srgbClr val="1C4587"/>
              </a:solidFill>
              <a:latin typeface="Montserrat"/>
              <a:ea typeface="Montserrat"/>
              <a:cs typeface="Montserrat"/>
              <a:sym typeface="Montserrat"/>
            </a:endParaRPr>
          </a:p>
        </p:txBody>
      </p:sp>
      <p:sp>
        <p:nvSpPr>
          <p:cNvPr id="207" name="Google Shape;207;p34"/>
          <p:cNvSpPr txBox="1"/>
          <p:nvPr/>
        </p:nvSpPr>
        <p:spPr>
          <a:xfrm>
            <a:off x="1190651"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PRESS CONFERENCE BACKDROP</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488 x 244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5"/>
          <p:cNvSpPr txBox="1"/>
          <p:nvPr/>
        </p:nvSpPr>
        <p:spPr>
          <a:xfrm>
            <a:off x="1190651"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DIAMOND SPONSOR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500 x 400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213" name="Google Shape;213;p35" title="IPFS2026 Foyer Balai Kartini 1 3.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14" name="Google Shape;214;p35"/>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LOUNGE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6"/>
          <p:cNvSpPr txBox="1"/>
          <p:nvPr/>
        </p:nvSpPr>
        <p:spPr>
          <a:xfrm>
            <a:off x="1190651" y="4456150"/>
            <a:ext cx="28458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DIAMOND SPONSOR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500 x 400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220" name="Google Shape;220;p36" title="IPFS2026 Foyer Balai Kartini 1 4.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21" name="Google Shape;221;p36"/>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 LOUNGE DANA ROTE </a:t>
            </a:r>
            <a:endParaRPr b="1">
              <a:solidFill>
                <a:srgbClr val="1C4587"/>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7"/>
          <p:cNvSpPr txBox="1"/>
          <p:nvPr/>
        </p:nvSpPr>
        <p:spPr>
          <a:xfrm>
            <a:off x="1195375"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SELF REGISTRATION CHECK-IN</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227" name="Google Shape;227;p37" title="IPFS2026 Self Registration Balai Kartini 1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28" name="Google Shape;228;p37"/>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LOUNGE  LEFT SIDE</a:t>
            </a:r>
            <a:endParaRPr b="1">
              <a:solidFill>
                <a:srgbClr val="1C4587"/>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38" title="IPFS2026 Self Registration Balai Kartini 1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34" name="Google Shape;234;p38"/>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LOUNGE  LEFT SIDE</a:t>
            </a:r>
            <a:endParaRPr b="1">
              <a:solidFill>
                <a:srgbClr val="1C4587"/>
              </a:solidFill>
              <a:latin typeface="Montserrat"/>
              <a:ea typeface="Montserrat"/>
              <a:cs typeface="Montserrat"/>
              <a:sym typeface="Montserrat"/>
            </a:endParaRPr>
          </a:p>
        </p:txBody>
      </p:sp>
      <p:sp>
        <p:nvSpPr>
          <p:cNvPr id="235" name="Google Shape;235;p38"/>
          <p:cNvSpPr txBox="1"/>
          <p:nvPr/>
        </p:nvSpPr>
        <p:spPr>
          <a:xfrm>
            <a:off x="1195375"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SELF REGISTRATION CHECK-IN</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
        <p:nvSpPr>
          <p:cNvPr id="236" name="Google Shape;236;p38"/>
          <p:cNvSpPr txBox="1"/>
          <p:nvPr/>
        </p:nvSpPr>
        <p:spPr>
          <a:xfrm>
            <a:off x="3842825"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PLATINUM SPONSOR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300 x 300 cm</a:t>
            </a:r>
            <a:endParaRPr b="1" sz="1000">
              <a:solidFill>
                <a:srgbClr val="1C4587"/>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39" title="IPFS2026 Self Registration Balai Kartini 1 3.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42" name="Google Shape;242;p39"/>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LOUNGE - LEFT SIDE</a:t>
            </a:r>
            <a:endParaRPr b="1">
              <a:solidFill>
                <a:srgbClr val="1C4587"/>
              </a:solidFill>
              <a:latin typeface="Montserrat"/>
              <a:ea typeface="Montserrat"/>
              <a:cs typeface="Montserrat"/>
              <a:sym typeface="Montserrat"/>
            </a:endParaRPr>
          </a:p>
        </p:txBody>
      </p:sp>
      <p:sp>
        <p:nvSpPr>
          <p:cNvPr id="243" name="Google Shape;243;p39"/>
          <p:cNvSpPr txBox="1"/>
          <p:nvPr/>
        </p:nvSpPr>
        <p:spPr>
          <a:xfrm>
            <a:off x="1181012" y="4456150"/>
            <a:ext cx="23736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PLATINUM SPONSOR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300 x 300 cm</a:t>
            </a:r>
            <a:endParaRPr b="1" sz="1000">
              <a:solidFill>
                <a:srgbClr val="1C4587"/>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0"/>
          <p:cNvSpPr txBox="1"/>
          <p:nvPr/>
        </p:nvSpPr>
        <p:spPr>
          <a:xfrm>
            <a:off x="1195375" y="4456150"/>
            <a:ext cx="2736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GOLD SPONSOR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200 x 200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249" name="Google Shape;249;p40" title="IPFS2026 Foter Sekar Jagad Balai Kartini 1 1.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50" name="Google Shape;250;p40"/>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LOUNGE  RIGHT SIDE</a:t>
            </a:r>
            <a:endParaRPr b="1">
              <a:solidFill>
                <a:srgbClr val="1C4587"/>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41" title="IPFS2026 Foter Sekar Jagad Balai Kartini 1 2.jpg"/>
          <p:cNvPicPr preferRelativeResize="0"/>
          <p:nvPr/>
        </p:nvPicPr>
        <p:blipFill rotWithShape="1">
          <a:blip r:embed="rId3">
            <a:alphaModFix/>
          </a:blip>
          <a:srcRect b="0" l="0" r="0" t="0"/>
          <a:stretch/>
        </p:blipFill>
        <p:spPr>
          <a:xfrm>
            <a:off x="1282025" y="735452"/>
            <a:ext cx="6579950" cy="3701225"/>
          </a:xfrm>
          <a:prstGeom prst="rect">
            <a:avLst/>
          </a:prstGeom>
          <a:noFill/>
          <a:ln>
            <a:noFill/>
          </a:ln>
        </p:spPr>
      </p:pic>
      <p:sp>
        <p:nvSpPr>
          <p:cNvPr id="256" name="Google Shape;256;p41"/>
          <p:cNvSpPr txBox="1"/>
          <p:nvPr/>
        </p:nvSpPr>
        <p:spPr>
          <a:xfrm>
            <a:off x="1195375" y="4456150"/>
            <a:ext cx="27363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rgbClr val="1C4587"/>
                </a:solidFill>
                <a:latin typeface="Montserrat"/>
                <a:ea typeface="Montserrat"/>
                <a:cs typeface="Montserrat"/>
                <a:sym typeface="Montserrat"/>
              </a:rPr>
              <a:t>UMKM BOOTH</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600 x 200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
        <p:nvSpPr>
          <p:cNvPr id="257" name="Google Shape;257;p41"/>
          <p:cNvSpPr txBox="1"/>
          <p:nvPr/>
        </p:nvSpPr>
        <p:spPr>
          <a:xfrm>
            <a:off x="218881" y="639713"/>
            <a:ext cx="4070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a:solidFill>
                  <a:schemeClr val="lt1"/>
                </a:solidFill>
                <a:highlight>
                  <a:srgbClr val="FF0000"/>
                </a:highlight>
                <a:latin typeface="Montserrat"/>
                <a:ea typeface="Montserrat"/>
                <a:cs typeface="Montserrat"/>
                <a:sym typeface="Montserrat"/>
              </a:rPr>
              <a:t>LOUNGE  RIGHT SIDE</a:t>
            </a:r>
            <a:endParaRPr b="1">
              <a:solidFill>
                <a:srgbClr val="1C4587"/>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grpSp>
        <p:nvGrpSpPr>
          <p:cNvPr id="64" name="Google Shape;64;p15"/>
          <p:cNvGrpSpPr/>
          <p:nvPr/>
        </p:nvGrpSpPr>
        <p:grpSpPr>
          <a:xfrm>
            <a:off x="2298450" y="944750"/>
            <a:ext cx="4547100" cy="2695800"/>
            <a:chOff x="2226900" y="1221475"/>
            <a:chExt cx="4547100" cy="2695800"/>
          </a:xfrm>
        </p:grpSpPr>
        <p:sp>
          <p:nvSpPr>
            <p:cNvPr id="65" name="Google Shape;65;p15"/>
            <p:cNvSpPr/>
            <p:nvPr/>
          </p:nvSpPr>
          <p:spPr>
            <a:xfrm>
              <a:off x="2226900" y="1221475"/>
              <a:ext cx="4547100" cy="2695800"/>
            </a:xfrm>
            <a:prstGeom prst="roundRect">
              <a:avLst>
                <a:gd fmla="val 3438"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 name="Google Shape;66;p15" title="IPFS2026 PPT-01.jpg"/>
            <p:cNvPicPr preferRelativeResize="0"/>
            <p:nvPr/>
          </p:nvPicPr>
          <p:blipFill rotWithShape="1">
            <a:blip r:embed="rId4">
              <a:alphaModFix/>
            </a:blip>
            <a:srcRect b="0" l="0" r="0" t="0"/>
            <a:stretch/>
          </p:blipFill>
          <p:spPr>
            <a:xfrm>
              <a:off x="2357563" y="1366388"/>
              <a:ext cx="4285727" cy="2410724"/>
            </a:xfrm>
            <a:prstGeom prst="rect">
              <a:avLst/>
            </a:prstGeom>
            <a:noFill/>
            <a:ln>
              <a:noFill/>
            </a:ln>
          </p:spPr>
        </p:pic>
      </p:grpSp>
      <p:sp>
        <p:nvSpPr>
          <p:cNvPr id="67" name="Google Shape;67;p15"/>
          <p:cNvSpPr txBox="1"/>
          <p:nvPr/>
        </p:nvSpPr>
        <p:spPr>
          <a:xfrm>
            <a:off x="190850" y="844550"/>
            <a:ext cx="2008800" cy="2872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id" sz="1100">
                <a:solidFill>
                  <a:schemeClr val="lt1"/>
                </a:solidFill>
                <a:highlight>
                  <a:srgbClr val="FF0000"/>
                </a:highlight>
                <a:latin typeface="Montserrat"/>
                <a:ea typeface="Montserrat"/>
                <a:cs typeface="Montserrat"/>
                <a:sym typeface="Montserrat"/>
              </a:rPr>
              <a:t>KEY VISUAL DESIGN</a:t>
            </a:r>
            <a:r>
              <a:rPr lang="id" sz="900">
                <a:solidFill>
                  <a:schemeClr val="lt1"/>
                </a:solidFill>
                <a:latin typeface="Montserrat Medium"/>
                <a:ea typeface="Montserrat Medium"/>
                <a:cs typeface="Montserrat Medium"/>
                <a:sym typeface="Montserrat Medium"/>
              </a:rPr>
              <a:t> </a:t>
            </a:r>
            <a:r>
              <a:rPr b="1" lang="id" sz="900">
                <a:solidFill>
                  <a:schemeClr val="lt1"/>
                </a:solidFill>
                <a:latin typeface="Montserrat"/>
                <a:ea typeface="Montserrat"/>
                <a:cs typeface="Montserrat"/>
                <a:sym typeface="Montserrat"/>
              </a:rPr>
              <a:t>Indonesia Pension Fund Summit (IPFS)</a:t>
            </a:r>
            <a:r>
              <a:rPr lang="id" sz="900">
                <a:solidFill>
                  <a:schemeClr val="lt1"/>
                </a:solidFill>
                <a:latin typeface="Montserrat Medium"/>
                <a:ea typeface="Montserrat Medium"/>
                <a:cs typeface="Montserrat Medium"/>
                <a:sym typeface="Montserrat Medium"/>
              </a:rPr>
              <a:t> tahun 2026 ini mengusung konsep transformasi, pertumbuhan, dan keberlanjutan dalam membangun ekosistem dana pensiun yang lebih kuat dan menyejahterakan. Visual ini menggambarkan perjalanan Indonesia dari fondasi sejarah menuju masa depan yang modern, inovatif, dan berorientasi pada kesejahteraan para peserta dana pensiun. </a:t>
            </a:r>
            <a:endParaRPr sz="1600">
              <a:solidFill>
                <a:schemeClr val="lt1"/>
              </a:solidFill>
              <a:latin typeface="Montserrat Medium"/>
              <a:ea typeface="Montserrat Medium"/>
              <a:cs typeface="Montserrat Medium"/>
              <a:sym typeface="Montserrat Medium"/>
            </a:endParaRPr>
          </a:p>
        </p:txBody>
      </p:sp>
      <p:sp>
        <p:nvSpPr>
          <p:cNvPr id="68" name="Google Shape;68;p15"/>
          <p:cNvSpPr txBox="1"/>
          <p:nvPr/>
        </p:nvSpPr>
        <p:spPr>
          <a:xfrm>
            <a:off x="2188800" y="3750147"/>
            <a:ext cx="4766400" cy="10020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id" sz="700">
                <a:solidFill>
                  <a:schemeClr val="lt1"/>
                </a:solidFill>
                <a:latin typeface="Montserrat Medium"/>
                <a:ea typeface="Montserrat Medium"/>
                <a:cs typeface="Montserrat Medium"/>
                <a:sym typeface="Montserrat Medium"/>
              </a:rPr>
              <a:t>Komposisi ilustrasi pada bagian bawah menampilkan Gedung Fatahillah sebagai simbol sejarah, fondasi, dan perjalanan panjang perkembangan sistem keuangan Indonesia. Ilustrasi tersebut kemudian bertransformasi menjadi </a:t>
            </a:r>
            <a:r>
              <a:rPr i="1" lang="id" sz="700">
                <a:solidFill>
                  <a:schemeClr val="lt1"/>
                </a:solidFill>
                <a:latin typeface="Montserrat Medium"/>
                <a:ea typeface="Montserrat Medium"/>
                <a:cs typeface="Montserrat Medium"/>
                <a:sym typeface="Montserrat Medium"/>
              </a:rPr>
              <a:t>landscape</a:t>
            </a:r>
            <a:r>
              <a:rPr lang="id" sz="700">
                <a:solidFill>
                  <a:schemeClr val="lt1"/>
                </a:solidFill>
                <a:latin typeface="Montserrat Medium"/>
                <a:ea typeface="Montserrat Medium"/>
                <a:cs typeface="Montserrat Medium"/>
                <a:sym typeface="Montserrat Medium"/>
              </a:rPr>
              <a:t> kota Jakarta yang modern, membentuk alur visual menyerupai grafik yang terus meningkat. Transformasi ini merepresentasikan pertumbuhan yang berkelanjutan, peningkatan nilai investasi, serta harapan akan kehidupan pensiun yang lebih sehat, aman, dan sejahtera.</a:t>
            </a:r>
            <a:endParaRPr>
              <a:solidFill>
                <a:schemeClr val="lt1"/>
              </a:solidFill>
              <a:latin typeface="Montserrat Medium"/>
              <a:ea typeface="Montserrat Medium"/>
              <a:cs typeface="Montserrat Medium"/>
              <a:sym typeface="Montserrat Medium"/>
            </a:endParaRPr>
          </a:p>
        </p:txBody>
      </p:sp>
      <p:sp>
        <p:nvSpPr>
          <p:cNvPr id="69" name="Google Shape;69;p15"/>
          <p:cNvSpPr txBox="1"/>
          <p:nvPr/>
        </p:nvSpPr>
        <p:spPr>
          <a:xfrm>
            <a:off x="338775" y="3254097"/>
            <a:ext cx="1860900" cy="1603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id" sz="700">
                <a:solidFill>
                  <a:schemeClr val="lt1"/>
                </a:solidFill>
                <a:latin typeface="Montserrat Medium"/>
                <a:ea typeface="Montserrat Medium"/>
                <a:cs typeface="Montserrat Medium"/>
                <a:sym typeface="Montserrat Medium"/>
              </a:rPr>
              <a:t>Secara keseluruhan, </a:t>
            </a:r>
            <a:r>
              <a:rPr i="1" lang="id" sz="700">
                <a:solidFill>
                  <a:schemeClr val="lt1"/>
                </a:solidFill>
                <a:latin typeface="Montserrat Medium"/>
                <a:ea typeface="Montserrat Medium"/>
                <a:cs typeface="Montserrat Medium"/>
                <a:sym typeface="Montserrat Medium"/>
              </a:rPr>
              <a:t>Key Visual</a:t>
            </a:r>
            <a:r>
              <a:rPr lang="id" sz="700">
                <a:solidFill>
                  <a:schemeClr val="lt1"/>
                </a:solidFill>
                <a:latin typeface="Montserrat Medium"/>
                <a:ea typeface="Montserrat Medium"/>
                <a:cs typeface="Montserrat Medium"/>
                <a:sym typeface="Montserrat Medium"/>
              </a:rPr>
              <a:t> ini mencerminkan semangat </a:t>
            </a:r>
            <a:r>
              <a:rPr b="1" i="1" lang="id" sz="700">
                <a:solidFill>
                  <a:schemeClr val="lt1"/>
                </a:solidFill>
                <a:latin typeface="Montserrat"/>
                <a:ea typeface="Montserrat"/>
                <a:cs typeface="Montserrat"/>
                <a:sym typeface="Montserrat"/>
              </a:rPr>
              <a:t>"Strengthening a Sustainable Retirement Ecosystem; Healthy Life Happy Retirement"</a:t>
            </a:r>
            <a:r>
              <a:rPr lang="id" sz="700">
                <a:solidFill>
                  <a:schemeClr val="lt1"/>
                </a:solidFill>
                <a:latin typeface="Montserrat Medium"/>
                <a:ea typeface="Montserrat Medium"/>
                <a:cs typeface="Montserrat Medium"/>
                <a:sym typeface="Montserrat Medium"/>
              </a:rPr>
              <a:t>, yaitu membangun ekosistem dana pensiun yang berkelanjutan melalui kolaborasi, inovasi, dan tata kelola yang baik, demi mewujudkan masa pensiun yang lebih sehat, bahagia, dan sejahtera bagi seluruh masyarakat Indonesia.</a:t>
            </a:r>
            <a:endParaRPr>
              <a:solidFill>
                <a:schemeClr val="lt1"/>
              </a:solidFill>
              <a:latin typeface="Montserrat Medium"/>
              <a:ea typeface="Montserrat Medium"/>
              <a:cs typeface="Montserrat Medium"/>
              <a:sym typeface="Montserrat Medium"/>
            </a:endParaRPr>
          </a:p>
        </p:txBody>
      </p:sp>
      <p:sp>
        <p:nvSpPr>
          <p:cNvPr id="70" name="Google Shape;70;p15"/>
          <p:cNvSpPr txBox="1"/>
          <p:nvPr/>
        </p:nvSpPr>
        <p:spPr>
          <a:xfrm>
            <a:off x="6934782" y="844550"/>
            <a:ext cx="1860900" cy="160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id" sz="700">
                <a:solidFill>
                  <a:schemeClr val="lt1"/>
                </a:solidFill>
                <a:latin typeface="Montserrat Medium"/>
                <a:ea typeface="Montserrat Medium"/>
                <a:cs typeface="Montserrat Medium"/>
                <a:sym typeface="Montserrat Medium"/>
              </a:rPr>
              <a:t>Palet warna didominasi oleh gradasi biru yang melambangkan kepercayaan, stabilitas, profesionalisme, dan keberlanjutan dalam pengelolaan dana pensiun. Sementara itu, aksen merah memberikan makna semangat, pertumbuhan, optimisme, dan energi positif dalam mendorong perkembangan industri dana pensiun di Indonesia. Perpaduan kedua warna tersebut juga merefleksikan identitas nasional Indonesia yang dikemas dalam nuansa modern dan dinamis.</a:t>
            </a:r>
            <a:endParaRPr sz="7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7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rPr lang="id" sz="700">
                <a:solidFill>
                  <a:schemeClr val="lt1"/>
                </a:solidFill>
                <a:latin typeface="Montserrat Medium"/>
                <a:ea typeface="Montserrat Medium"/>
                <a:cs typeface="Montserrat Medium"/>
                <a:sym typeface="Montserrat Medium"/>
              </a:rPr>
              <a:t>Penggunaan tipografi </a:t>
            </a:r>
            <a:r>
              <a:rPr i="1" lang="id" sz="700">
                <a:solidFill>
                  <a:schemeClr val="lt1"/>
                </a:solidFill>
                <a:latin typeface="Montserrat Medium"/>
                <a:ea typeface="Montserrat Medium"/>
                <a:cs typeface="Montserrat Medium"/>
                <a:sym typeface="Montserrat Medium"/>
              </a:rPr>
              <a:t>sans-serif modern</a:t>
            </a:r>
            <a:r>
              <a:rPr lang="id" sz="700">
                <a:solidFill>
                  <a:schemeClr val="lt1"/>
                </a:solidFill>
                <a:latin typeface="Montserrat Medium"/>
                <a:ea typeface="Montserrat Medium"/>
                <a:cs typeface="Montserrat Medium"/>
                <a:sym typeface="Montserrat Medium"/>
              </a:rPr>
              <a:t> dengan karakter </a:t>
            </a:r>
            <a:r>
              <a:rPr i="1" lang="id" sz="700">
                <a:solidFill>
                  <a:schemeClr val="lt1"/>
                </a:solidFill>
                <a:latin typeface="Montserrat Medium"/>
                <a:ea typeface="Montserrat Medium"/>
                <a:cs typeface="Montserrat Medium"/>
                <a:sym typeface="Montserrat Medium"/>
              </a:rPr>
              <a:t>bold</a:t>
            </a:r>
            <a:r>
              <a:rPr lang="id" sz="700">
                <a:solidFill>
                  <a:schemeClr val="lt1"/>
                </a:solidFill>
                <a:latin typeface="Montserrat Medium"/>
                <a:ea typeface="Montserrat Medium"/>
                <a:cs typeface="Montserrat Medium"/>
                <a:sym typeface="Montserrat Medium"/>
              </a:rPr>
              <a:t> pada judul utama memberikan kesan kuat, profesional, mudah dibaca, serta mempertegas identitas acara sebagai forum nasional yang kredibel dan berwibawa. Hirarki tipografi yang jelas membantu menyampaikan informasi secara efektif sekaligus menciptakan tampilan yang bersih dan kontemporer.</a:t>
            </a:r>
            <a:endParaRPr sz="70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1" name="Shape 261"/>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title="ID CARD.jpg"/>
          <p:cNvPicPr preferRelativeResize="0"/>
          <p:nvPr/>
        </p:nvPicPr>
        <p:blipFill rotWithShape="1">
          <a:blip r:embed="rId3">
            <a:alphaModFix/>
          </a:blip>
          <a:srcRect b="0" l="150" r="160" t="0"/>
          <a:stretch/>
        </p:blipFill>
        <p:spPr>
          <a:xfrm>
            <a:off x="429425" y="753875"/>
            <a:ext cx="4699749" cy="3588049"/>
          </a:xfrm>
          <a:prstGeom prst="rect">
            <a:avLst/>
          </a:prstGeom>
          <a:noFill/>
          <a:ln>
            <a:noFill/>
          </a:ln>
        </p:spPr>
      </p:pic>
      <p:pic>
        <p:nvPicPr>
          <p:cNvPr id="76" name="Google Shape;76;p16" title="LANYARD.png"/>
          <p:cNvPicPr preferRelativeResize="0"/>
          <p:nvPr/>
        </p:nvPicPr>
        <p:blipFill rotWithShape="1">
          <a:blip r:embed="rId4">
            <a:alphaModFix/>
          </a:blip>
          <a:srcRect b="13084" l="0" r="0" t="13077"/>
          <a:stretch/>
        </p:blipFill>
        <p:spPr>
          <a:xfrm rot="-2480087">
            <a:off x="3309742" y="2214031"/>
            <a:ext cx="6473716" cy="1066660"/>
          </a:xfrm>
          <a:prstGeom prst="rect">
            <a:avLst/>
          </a:prstGeom>
          <a:noFill/>
          <a:ln>
            <a:noFill/>
          </a:ln>
        </p:spPr>
      </p:pic>
      <p:sp>
        <p:nvSpPr>
          <p:cNvPr id="77" name="Google Shape;77;p16"/>
          <p:cNvSpPr txBox="1"/>
          <p:nvPr/>
        </p:nvSpPr>
        <p:spPr>
          <a:xfrm>
            <a:off x="1027675" y="4165425"/>
            <a:ext cx="1235700" cy="49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ID BADGE</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9,5 x 14</a:t>
            </a:r>
            <a:r>
              <a:rPr b="1" lang="id" sz="1000">
                <a:solidFill>
                  <a:srgbClr val="1C4587"/>
                </a:solidFill>
                <a:latin typeface="Montserrat"/>
                <a:ea typeface="Montserrat"/>
                <a:cs typeface="Montserrat"/>
                <a:sym typeface="Montserrat"/>
              </a:rPr>
              <a:t> cm</a:t>
            </a:r>
            <a:endParaRPr b="1" sz="1000">
              <a:solidFill>
                <a:srgbClr val="1C4587"/>
              </a:solidFill>
              <a:latin typeface="Montserrat"/>
              <a:ea typeface="Montserrat"/>
              <a:cs typeface="Montserrat"/>
              <a:sym typeface="Montserrat"/>
            </a:endParaRPr>
          </a:p>
        </p:txBody>
      </p:sp>
      <p:sp>
        <p:nvSpPr>
          <p:cNvPr id="78" name="Google Shape;78;p16"/>
          <p:cNvSpPr txBox="1"/>
          <p:nvPr/>
        </p:nvSpPr>
        <p:spPr>
          <a:xfrm>
            <a:off x="6894300" y="2891150"/>
            <a:ext cx="1235700" cy="49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LANYARD</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2</a:t>
            </a:r>
            <a:r>
              <a:rPr b="1" lang="id" sz="1000">
                <a:solidFill>
                  <a:srgbClr val="1C4587"/>
                </a:solidFill>
                <a:latin typeface="Montserrat"/>
                <a:ea typeface="Montserrat"/>
                <a:cs typeface="Montserrat"/>
                <a:sym typeface="Montserrat"/>
              </a:rPr>
              <a:t> x 90 cm</a:t>
            </a:r>
            <a:endParaRPr b="1" sz="1000">
              <a:solidFill>
                <a:srgbClr val="1C4587"/>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title="TOTEBAG 27x38.png"/>
          <p:cNvPicPr preferRelativeResize="0"/>
          <p:nvPr/>
        </p:nvPicPr>
        <p:blipFill rotWithShape="1">
          <a:blip r:embed="rId3">
            <a:alphaModFix/>
          </a:blip>
          <a:srcRect b="0" l="24537" r="24537" t="0"/>
          <a:stretch/>
        </p:blipFill>
        <p:spPr>
          <a:xfrm>
            <a:off x="4848025" y="1015000"/>
            <a:ext cx="1963950" cy="3856475"/>
          </a:xfrm>
          <a:prstGeom prst="rect">
            <a:avLst/>
          </a:prstGeom>
          <a:noFill/>
          <a:ln>
            <a:noFill/>
          </a:ln>
        </p:spPr>
      </p:pic>
      <p:pic>
        <p:nvPicPr>
          <p:cNvPr id="84" name="Google Shape;84;p17" title="TOTEBAG 35x40.png"/>
          <p:cNvPicPr preferRelativeResize="0"/>
          <p:nvPr/>
        </p:nvPicPr>
        <p:blipFill rotWithShape="1">
          <a:blip r:embed="rId4">
            <a:alphaModFix/>
          </a:blip>
          <a:srcRect b="0" l="719" r="719" t="0"/>
          <a:stretch/>
        </p:blipFill>
        <p:spPr>
          <a:xfrm>
            <a:off x="2170760" y="756525"/>
            <a:ext cx="2606137" cy="4114951"/>
          </a:xfrm>
          <a:prstGeom prst="rect">
            <a:avLst/>
          </a:prstGeom>
          <a:noFill/>
          <a:ln>
            <a:noFill/>
          </a:ln>
        </p:spPr>
      </p:pic>
      <p:sp>
        <p:nvSpPr>
          <p:cNvPr id="85" name="Google Shape;85;p17"/>
          <p:cNvSpPr txBox="1"/>
          <p:nvPr/>
        </p:nvSpPr>
        <p:spPr>
          <a:xfrm>
            <a:off x="901775" y="3335050"/>
            <a:ext cx="1230900" cy="1417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id" sz="600">
                <a:solidFill>
                  <a:srgbClr val="1C4587"/>
                </a:solidFill>
                <a:latin typeface="Montserrat"/>
                <a:ea typeface="Montserrat"/>
                <a:cs typeface="Montserrat"/>
                <a:sym typeface="Montserrat"/>
              </a:rPr>
              <a:t>ALT. 1</a:t>
            </a:r>
            <a:endParaRPr b="1" sz="600">
              <a:solidFill>
                <a:srgbClr val="1C4587"/>
              </a:solidFill>
              <a:latin typeface="Montserrat"/>
              <a:ea typeface="Montserrat"/>
              <a:cs typeface="Montserrat"/>
              <a:sym typeface="Montserrat"/>
            </a:endParaRPr>
          </a:p>
          <a:p>
            <a:pPr indent="0" lvl="0" marL="0" rtl="0" algn="r">
              <a:spcBef>
                <a:spcPts val="0"/>
              </a:spcBef>
              <a:spcAft>
                <a:spcPts val="0"/>
              </a:spcAft>
              <a:buNone/>
            </a:pPr>
            <a:r>
              <a:t/>
            </a:r>
            <a:endParaRPr b="1" sz="1000">
              <a:solidFill>
                <a:srgbClr val="1C4587"/>
              </a:solidFill>
              <a:latin typeface="Montserrat"/>
              <a:ea typeface="Montserrat"/>
              <a:cs typeface="Montserrat"/>
              <a:sym typeface="Montserrat"/>
            </a:endParaRPr>
          </a:p>
          <a:p>
            <a:pPr indent="0" lvl="0" marL="0" rtl="0" algn="r">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TOTEBAG</a:t>
            </a:r>
            <a:endParaRPr b="1" sz="1000">
              <a:solidFill>
                <a:schemeClr val="lt1"/>
              </a:solidFill>
              <a:highlight>
                <a:srgbClr val="FF0000"/>
              </a:highlight>
              <a:latin typeface="Montserrat"/>
              <a:ea typeface="Montserrat"/>
              <a:cs typeface="Montserrat"/>
              <a:sym typeface="Montserrat"/>
            </a:endParaRPr>
          </a:p>
          <a:p>
            <a:pPr indent="0" lvl="0" marL="0" rtl="0" algn="r">
              <a:spcBef>
                <a:spcPts val="0"/>
              </a:spcBef>
              <a:spcAft>
                <a:spcPts val="0"/>
              </a:spcAft>
              <a:buNone/>
            </a:pPr>
            <a:r>
              <a:rPr b="1" lang="id" sz="1000">
                <a:solidFill>
                  <a:srgbClr val="1C4587"/>
                </a:solidFill>
                <a:latin typeface="Montserrat"/>
                <a:ea typeface="Montserrat"/>
                <a:cs typeface="Montserrat"/>
                <a:sym typeface="Montserrat"/>
              </a:rPr>
              <a:t>34 x 40 cm</a:t>
            </a:r>
            <a:endParaRPr b="1" sz="1000">
              <a:solidFill>
                <a:srgbClr val="1C4587"/>
              </a:solidFill>
              <a:latin typeface="Montserrat"/>
              <a:ea typeface="Montserrat"/>
              <a:cs typeface="Montserrat"/>
              <a:sym typeface="Montserrat"/>
            </a:endParaRPr>
          </a:p>
          <a:p>
            <a:pPr indent="0" lvl="0" marL="0" rtl="0" algn="r">
              <a:spcBef>
                <a:spcPts val="0"/>
              </a:spcBef>
              <a:spcAft>
                <a:spcPts val="0"/>
              </a:spcAft>
              <a:buNone/>
            </a:pPr>
            <a:r>
              <a:t/>
            </a:r>
            <a:endParaRPr b="1" sz="1000">
              <a:solidFill>
                <a:srgbClr val="1C4587"/>
              </a:solidFill>
              <a:latin typeface="Montserrat"/>
              <a:ea typeface="Montserrat"/>
              <a:cs typeface="Montserrat"/>
              <a:sym typeface="Montserrat"/>
            </a:endParaRPr>
          </a:p>
          <a:p>
            <a:pPr indent="0" lvl="0" marL="0" rtl="0" algn="r">
              <a:spcBef>
                <a:spcPts val="0"/>
              </a:spcBef>
              <a:spcAft>
                <a:spcPts val="0"/>
              </a:spcAft>
              <a:buNone/>
            </a:pPr>
            <a:r>
              <a:rPr b="1" lang="id" sz="1000">
                <a:solidFill>
                  <a:srgbClr val="1C4587"/>
                </a:solidFill>
                <a:latin typeface="Montserrat"/>
                <a:ea typeface="Montserrat"/>
                <a:cs typeface="Montserrat"/>
                <a:sym typeface="Montserrat"/>
              </a:rPr>
              <a:t>Opsi 1 warna</a:t>
            </a:r>
            <a:endParaRPr b="1" sz="1000">
              <a:solidFill>
                <a:srgbClr val="1C4587"/>
              </a:solidFill>
              <a:latin typeface="Montserrat"/>
              <a:ea typeface="Montserrat"/>
              <a:cs typeface="Montserrat"/>
              <a:sym typeface="Montserrat"/>
            </a:endParaRPr>
          </a:p>
        </p:txBody>
      </p:sp>
      <p:sp>
        <p:nvSpPr>
          <p:cNvPr id="86" name="Google Shape;86;p17"/>
          <p:cNvSpPr txBox="1"/>
          <p:nvPr/>
        </p:nvSpPr>
        <p:spPr>
          <a:xfrm>
            <a:off x="6835400" y="3335050"/>
            <a:ext cx="1230900" cy="141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600">
                <a:solidFill>
                  <a:srgbClr val="1C4587"/>
                </a:solidFill>
                <a:latin typeface="Montserrat"/>
                <a:ea typeface="Montserrat"/>
                <a:cs typeface="Montserrat"/>
                <a:sym typeface="Montserrat"/>
              </a:rPr>
              <a:t>ALT. 2</a:t>
            </a:r>
            <a:endParaRPr b="1" sz="6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TOTEBAG</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34 x 40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Opsi Fullcolor</a:t>
            </a:r>
            <a:endParaRPr b="1" sz="1000">
              <a:solidFill>
                <a:srgbClr val="1C4587"/>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8" title="T BANNER.jpg"/>
          <p:cNvPicPr preferRelativeResize="0"/>
          <p:nvPr/>
        </p:nvPicPr>
        <p:blipFill rotWithShape="1">
          <a:blip r:embed="rId3">
            <a:alphaModFix/>
          </a:blip>
          <a:srcRect b="1784" l="0" r="0" t="1784"/>
          <a:stretch/>
        </p:blipFill>
        <p:spPr>
          <a:xfrm>
            <a:off x="982987" y="691850"/>
            <a:ext cx="7178026" cy="3893400"/>
          </a:xfrm>
          <a:prstGeom prst="rect">
            <a:avLst/>
          </a:prstGeom>
          <a:noFill/>
          <a:ln>
            <a:noFill/>
          </a:ln>
        </p:spPr>
      </p:pic>
      <p:sp>
        <p:nvSpPr>
          <p:cNvPr id="92" name="Google Shape;92;p18"/>
          <p:cNvSpPr txBox="1"/>
          <p:nvPr/>
        </p:nvSpPr>
        <p:spPr>
          <a:xfrm>
            <a:off x="1231657" y="4456143"/>
            <a:ext cx="1422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T BANNER  </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100 x 400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9" title="BALIHO 300x500.jpg"/>
          <p:cNvPicPr preferRelativeResize="0"/>
          <p:nvPr/>
        </p:nvPicPr>
        <p:blipFill rotWithShape="1">
          <a:blip r:embed="rId3">
            <a:alphaModFix/>
          </a:blip>
          <a:srcRect b="1784" l="0" r="0" t="1784"/>
          <a:stretch/>
        </p:blipFill>
        <p:spPr>
          <a:xfrm>
            <a:off x="1316975" y="763050"/>
            <a:ext cx="6756125" cy="3664551"/>
          </a:xfrm>
          <a:prstGeom prst="rect">
            <a:avLst/>
          </a:prstGeom>
          <a:noFill/>
          <a:ln>
            <a:noFill/>
          </a:ln>
        </p:spPr>
      </p:pic>
      <p:sp>
        <p:nvSpPr>
          <p:cNvPr id="98" name="Google Shape;98;p19"/>
          <p:cNvSpPr txBox="1"/>
          <p:nvPr/>
        </p:nvSpPr>
        <p:spPr>
          <a:xfrm>
            <a:off x="1231657" y="4456143"/>
            <a:ext cx="1422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BALIHO</a:t>
            </a:r>
            <a:r>
              <a:rPr b="1" lang="id" sz="1000">
                <a:solidFill>
                  <a:schemeClr val="lt1"/>
                </a:solidFill>
                <a:highlight>
                  <a:srgbClr val="FF0000"/>
                </a:highlight>
                <a:latin typeface="Montserrat"/>
                <a:ea typeface="Montserrat"/>
                <a:cs typeface="Montserrat"/>
                <a:sym typeface="Montserrat"/>
              </a:rPr>
              <a:t> </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3</a:t>
            </a:r>
            <a:r>
              <a:rPr b="1" lang="id" sz="1000">
                <a:solidFill>
                  <a:srgbClr val="1C4587"/>
                </a:solidFill>
                <a:latin typeface="Montserrat"/>
                <a:ea typeface="Montserrat"/>
                <a:cs typeface="Montserrat"/>
                <a:sym typeface="Montserrat"/>
              </a:rPr>
              <a:t>00 x 500 cm</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nvSpPr>
        <p:spPr>
          <a:xfrm>
            <a:off x="765950" y="4342650"/>
            <a:ext cx="1422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QUE CARD</a:t>
            </a:r>
            <a:r>
              <a:rPr b="1" lang="id" sz="1000">
                <a:solidFill>
                  <a:schemeClr val="lt1"/>
                </a:solidFill>
                <a:highlight>
                  <a:srgbClr val="FF0000"/>
                </a:highlight>
                <a:latin typeface="Montserrat"/>
                <a:ea typeface="Montserrat"/>
                <a:cs typeface="Montserrat"/>
                <a:sym typeface="Montserrat"/>
              </a:rPr>
              <a:t>  </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A5</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sp>
        <p:nvSpPr>
          <p:cNvPr id="104" name="Google Shape;104;p20"/>
          <p:cNvSpPr txBox="1"/>
          <p:nvPr/>
        </p:nvSpPr>
        <p:spPr>
          <a:xfrm>
            <a:off x="5243679" y="4342650"/>
            <a:ext cx="14220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PLACING CARD  </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A6</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05" name="Google Shape;105;p20" title="QUE CARD PLACING CARD.png"/>
          <p:cNvPicPr preferRelativeResize="0"/>
          <p:nvPr/>
        </p:nvPicPr>
        <p:blipFill rotWithShape="1">
          <a:blip r:embed="rId3">
            <a:alphaModFix/>
          </a:blip>
          <a:srcRect b="0" l="0" r="0" t="0"/>
          <a:stretch/>
        </p:blipFill>
        <p:spPr>
          <a:xfrm>
            <a:off x="765938" y="1189600"/>
            <a:ext cx="7612124" cy="3153051"/>
          </a:xfrm>
          <a:prstGeom prst="rect">
            <a:avLst/>
          </a:prstGeom>
          <a:noFill/>
          <a:ln>
            <a:noFill/>
          </a:ln>
          <a:effectLst>
            <a:outerShdw blurRad="157163" rotWithShape="0" algn="bl" dir="2400000" dist="57150">
              <a:srgbClr val="000000">
                <a:alpha val="58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nvSpPr>
        <p:spPr>
          <a:xfrm>
            <a:off x="1887225" y="4342650"/>
            <a:ext cx="20061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d" sz="1000">
                <a:solidFill>
                  <a:schemeClr val="lt1"/>
                </a:solidFill>
                <a:highlight>
                  <a:srgbClr val="FF0000"/>
                </a:highlight>
                <a:latin typeface="Montserrat"/>
                <a:ea typeface="Montserrat"/>
                <a:cs typeface="Montserrat"/>
                <a:sym typeface="Montserrat"/>
              </a:rPr>
              <a:t>e-MONEY</a:t>
            </a:r>
            <a:endParaRPr b="1" sz="1000">
              <a:solidFill>
                <a:schemeClr val="lt1"/>
              </a:solidFill>
              <a:highlight>
                <a:srgbClr val="FF0000"/>
              </a:highlight>
              <a:latin typeface="Montserrat"/>
              <a:ea typeface="Montserrat"/>
              <a:cs typeface="Montserrat"/>
              <a:sym typeface="Montserrat"/>
            </a:endParaRPr>
          </a:p>
          <a:p>
            <a:pPr indent="0" lvl="0" marL="0" rtl="0" algn="l">
              <a:spcBef>
                <a:spcPts val="0"/>
              </a:spcBef>
              <a:spcAft>
                <a:spcPts val="0"/>
              </a:spcAft>
              <a:buNone/>
            </a:pPr>
            <a:r>
              <a:rPr b="1" lang="id" sz="1000">
                <a:solidFill>
                  <a:srgbClr val="1C4587"/>
                </a:solidFill>
                <a:latin typeface="Montserrat"/>
                <a:ea typeface="Montserrat"/>
                <a:cs typeface="Montserrat"/>
                <a:sym typeface="Montserrat"/>
              </a:rPr>
              <a:t>86 × 54 mm </a:t>
            </a:r>
            <a:endParaRPr b="1" sz="1000">
              <a:solidFill>
                <a:srgbClr val="1C4587"/>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1C4587"/>
              </a:solidFill>
              <a:latin typeface="Montserrat"/>
              <a:ea typeface="Montserrat"/>
              <a:cs typeface="Montserrat"/>
              <a:sym typeface="Montserrat"/>
            </a:endParaRPr>
          </a:p>
        </p:txBody>
      </p:sp>
      <p:pic>
        <p:nvPicPr>
          <p:cNvPr id="111" name="Google Shape;111;p21" title="E_MONEY.png"/>
          <p:cNvPicPr preferRelativeResize="0"/>
          <p:nvPr/>
        </p:nvPicPr>
        <p:blipFill rotWithShape="1">
          <a:blip r:embed="rId3">
            <a:alphaModFix/>
          </a:blip>
          <a:srcRect b="0" l="0" r="0" t="9165"/>
          <a:stretch/>
        </p:blipFill>
        <p:spPr>
          <a:xfrm>
            <a:off x="1701100" y="904150"/>
            <a:ext cx="5245949" cy="3551526"/>
          </a:xfrm>
          <a:prstGeom prst="rect">
            <a:avLst/>
          </a:prstGeom>
          <a:noFill/>
          <a:ln>
            <a:noFill/>
          </a:ln>
          <a:effectLst>
            <a:outerShdw blurRad="157163" rotWithShape="0" algn="bl" dir="2400000" dist="57150">
              <a:srgbClr val="000000">
                <a:alpha val="58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